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nton" charset="1" panose="00000500000000000000"/>
      <p:regular r:id="rId14"/>
    </p:embeddedFont>
    <p:embeddedFont>
      <p:font typeface="Montserrat Bold" charset="1" panose="00000800000000000000"/>
      <p:regular r:id="rId15"/>
    </p:embeddedFont>
    <p:embeddedFont>
      <p:font typeface="Raleway Medium" charset="1" panose="00000000000000000000"/>
      <p:regular r:id="rId16"/>
    </p:embeddedFont>
    <p:embeddedFont>
      <p:font typeface="Raleway" charset="1" panose="00000000000000000000"/>
      <p:regular r:id="rId17"/>
    </p:embeddedFont>
    <p:embeddedFont>
      <p:font typeface="Montserrat Medium" charset="1" panose="000006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https://github.com/zakirawau/Zakira-Zahra-Aulia_UAS-2_Kecerdasan-Buatan" TargetMode="External" Type="http://schemas.openxmlformats.org/officeDocument/2006/relationships/hyperlink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https://github.com/zakirawau/Zakira-Zahra-Aulia_UAS-2_Kecerdasan-Buatan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https://github.com/zakirawau/Zakira-Zahra-Aulia_UAS-2_Kecerdasan-Buatan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22363" y="682599"/>
            <a:ext cx="9404563" cy="94045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73139" y="1450531"/>
            <a:ext cx="7868699" cy="786869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290890" y="1185951"/>
            <a:ext cx="5644877" cy="7564324"/>
          </a:xfrm>
          <a:custGeom>
            <a:avLst/>
            <a:gdLst/>
            <a:ahLst/>
            <a:cxnLst/>
            <a:rect r="r" b="b" t="t" l="l"/>
            <a:pathLst>
              <a:path h="7564324" w="5644877">
                <a:moveTo>
                  <a:pt x="0" y="0"/>
                </a:moveTo>
                <a:lnTo>
                  <a:pt x="5644877" y="0"/>
                </a:lnTo>
                <a:lnTo>
                  <a:pt x="5644877" y="7564324"/>
                </a:lnTo>
                <a:lnTo>
                  <a:pt x="0" y="756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003085" y="3503495"/>
            <a:ext cx="1030630" cy="10306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4483810" y="4968113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13" id="13">
            <a:hlinkClick r:id="rId6" tooltip="https://github.com/zakirawau/Zakira-Zahra-Aulia_UAS-2_Kecerdasan-Buatan"/>
          </p:cNvPr>
          <p:cNvSpPr/>
          <p:nvPr/>
        </p:nvSpPr>
        <p:spPr>
          <a:xfrm flipH="false" flipV="false" rot="0">
            <a:off x="741935" y="8488458"/>
            <a:ext cx="8402065" cy="1023524"/>
          </a:xfrm>
          <a:custGeom>
            <a:avLst/>
            <a:gdLst/>
            <a:ahLst/>
            <a:cxnLst/>
            <a:rect r="r" b="b" t="t" l="l"/>
            <a:pathLst>
              <a:path h="1023524" w="8402065">
                <a:moveTo>
                  <a:pt x="0" y="0"/>
                </a:moveTo>
                <a:lnTo>
                  <a:pt x="8402065" y="0"/>
                </a:lnTo>
                <a:lnTo>
                  <a:pt x="8402065" y="1023524"/>
                </a:lnTo>
                <a:lnTo>
                  <a:pt x="0" y="1023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450958" y="6480769"/>
            <a:ext cx="478436" cy="837524"/>
          </a:xfrm>
          <a:custGeom>
            <a:avLst/>
            <a:gdLst/>
            <a:ahLst/>
            <a:cxnLst/>
            <a:rect r="r" b="b" t="t" l="l"/>
            <a:pathLst>
              <a:path h="837524" w="478436">
                <a:moveTo>
                  <a:pt x="0" y="0"/>
                </a:moveTo>
                <a:lnTo>
                  <a:pt x="478436" y="0"/>
                </a:lnTo>
                <a:lnTo>
                  <a:pt x="478436" y="837525"/>
                </a:lnTo>
                <a:lnTo>
                  <a:pt x="0" y="837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41935" y="698741"/>
            <a:ext cx="9404063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0"/>
              </a:lnSpc>
            </a:pPr>
            <a:r>
              <a:rPr lang="en-US" sz="9200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IMPLEMENTASI FUZZY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0010" y="3033662"/>
            <a:ext cx="9525900" cy="4284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84137" indent="-492069" lvl="1">
              <a:lnSpc>
                <a:spcPts val="4786"/>
              </a:lnSpc>
              <a:buAutoNum type="arabicPeriod" startAt="1"/>
            </a:pPr>
            <a:r>
              <a:rPr lang="en-US" sz="4558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 SISTEM PENILAIAN KELAYAKAN KREDIT</a:t>
            </a:r>
          </a:p>
          <a:p>
            <a:pPr algn="l" marL="984137" indent="-492069" lvl="1">
              <a:lnSpc>
                <a:spcPts val="4786"/>
              </a:lnSpc>
              <a:buAutoNum type="arabicPeriod" startAt="1"/>
            </a:pPr>
            <a:r>
              <a:rPr lang="en-US" sz="4558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 BUAT SISTEM UNTUK MENENTUKAN KELAYAKAN KREDIT BERDASARKAN PARAMETER SEPERTI PENDAPATAN BULANAN, UTANG, DAN RIWAYAT KREDIT.</a:t>
            </a:r>
          </a:p>
          <a:p>
            <a:pPr algn="l">
              <a:lnSpc>
                <a:spcPts val="4786"/>
              </a:lnSpc>
            </a:pPr>
          </a:p>
          <a:p>
            <a:pPr algn="l">
              <a:lnSpc>
                <a:spcPts val="478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73165" y="8554264"/>
            <a:ext cx="8703502" cy="825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9"/>
              </a:lnSpc>
              <a:spcBef>
                <a:spcPct val="0"/>
              </a:spcBef>
            </a:pPr>
            <a:r>
              <a:rPr lang="en-US" b="true" sz="2385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9" tooltip="https://github.com/zakirawau/Zakira-Zahra-Aulia_UAS-2_Kecerdasan-Buatan"/>
              </a:rPr>
              <a:t>https://github.com/zakirawau/Zakira-Zahra-Aulia_UAS-2_Kecerdasan-Buatan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47727" y="-107750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95356" y="1408461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090076" y="-1664988"/>
            <a:ext cx="9404563" cy="940456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718384" y="4142171"/>
            <a:ext cx="7868699" cy="786869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47727" y="513385"/>
            <a:ext cx="1094724" cy="1030630"/>
            <a:chOff x="0" y="0"/>
            <a:chExt cx="863347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347" cy="812800"/>
            </a:xfrm>
            <a:custGeom>
              <a:avLst/>
              <a:gdLst/>
              <a:ahLst/>
              <a:cxnLst/>
              <a:rect r="r" b="b" t="t" l="l"/>
              <a:pathLst>
                <a:path h="812800" w="863347">
                  <a:moveTo>
                    <a:pt x="431673" y="0"/>
                  </a:moveTo>
                  <a:cubicBezTo>
                    <a:pt x="193267" y="0"/>
                    <a:pt x="0" y="181951"/>
                    <a:pt x="0" y="406400"/>
                  </a:cubicBezTo>
                  <a:cubicBezTo>
                    <a:pt x="0" y="630849"/>
                    <a:pt x="193267" y="812800"/>
                    <a:pt x="431673" y="812800"/>
                  </a:cubicBezTo>
                  <a:cubicBezTo>
                    <a:pt x="670080" y="812800"/>
                    <a:pt x="863347" y="630849"/>
                    <a:pt x="863347" y="406400"/>
                  </a:cubicBezTo>
                  <a:cubicBezTo>
                    <a:pt x="863347" y="181951"/>
                    <a:pt x="670080" y="0"/>
                    <a:pt x="43167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80939" y="38100"/>
              <a:ext cx="701469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221727" y="9258300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000">
            <a:off x="9329544" y="3452766"/>
            <a:ext cx="4714945" cy="2347630"/>
          </a:xfrm>
          <a:custGeom>
            <a:avLst/>
            <a:gdLst/>
            <a:ahLst/>
            <a:cxnLst/>
            <a:rect r="r" b="b" t="t" l="l"/>
            <a:pathLst>
              <a:path h="2347630" w="4714945">
                <a:moveTo>
                  <a:pt x="0" y="8222"/>
                </a:moveTo>
                <a:lnTo>
                  <a:pt x="4710862" y="0"/>
                </a:lnTo>
                <a:lnTo>
                  <a:pt x="4714945" y="2339408"/>
                </a:lnTo>
                <a:lnTo>
                  <a:pt x="4083" y="2347630"/>
                </a:lnTo>
                <a:lnTo>
                  <a:pt x="0" y="8222"/>
                </a:lnTo>
                <a:close/>
              </a:path>
            </a:pathLst>
          </a:custGeom>
          <a:blipFill>
            <a:blip r:embed="rId5"/>
            <a:stretch>
              <a:fillRect l="-84088" t="-59921" r="-92570" b="-15262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641033" y="7857446"/>
            <a:ext cx="4782867" cy="2097749"/>
          </a:xfrm>
          <a:custGeom>
            <a:avLst/>
            <a:gdLst/>
            <a:ahLst/>
            <a:cxnLst/>
            <a:rect r="r" b="b" t="t" l="l"/>
            <a:pathLst>
              <a:path h="2097749" w="4782867">
                <a:moveTo>
                  <a:pt x="0" y="0"/>
                </a:moveTo>
                <a:lnTo>
                  <a:pt x="4782868" y="0"/>
                </a:lnTo>
                <a:lnTo>
                  <a:pt x="4782868" y="2097748"/>
                </a:lnTo>
                <a:lnTo>
                  <a:pt x="0" y="2097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2529" t="-99514" r="-63757" b="-103522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30413" y="580060"/>
            <a:ext cx="10795873" cy="351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4"/>
              </a:lnSpc>
            </a:pPr>
            <a:r>
              <a:rPr lang="en-US" sz="4375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UNTUK MENGHITUNG SECARA MANUAL SISTEM FUZZY, KITA AKAN MENGGUNAKAN PROSES FUZZIFIKASI, INFERENSI, DAN DEFUZZIFIKASI BERDASARKAN ATURAN DAN FUNGSI KEANGGOTAAN YANG TELAH DIDEFINISIKAN.</a:t>
            </a:r>
          </a:p>
          <a:p>
            <a:pPr algn="l">
              <a:lnSpc>
                <a:spcPts val="4594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30413" y="3504501"/>
            <a:ext cx="7696056" cy="700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Input :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Penghasilan = 7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Hutang = 3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1. Fuzzifikasi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Fuzzifikasi adalah proses menentukan derajat keanggotaan (μ) dari nilai input terhadap himpunan fuzzy.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Penghasilan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Fungsi keanggotaan untuk "Penghasilan" :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Rendah : [0, 0, 5]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Sedang : [0, 5, 10]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Tinggi    : [5, 10, 10]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Nilai Penghasilan = 7 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857208" y="5561901"/>
            <a:ext cx="7696056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Hutang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Fungsi keanggotaan untuk "Hutang" :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Rendah : [0, 0, 5]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Sedang : [0, 5, 10]</a:t>
            </a:r>
          </a:p>
          <a:p>
            <a:pPr algn="l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Tinggi    : [5, 10, 10]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05236" y="-4087429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3170" y="-324529"/>
            <a:ext cx="7237798" cy="6179270"/>
          </a:xfrm>
          <a:custGeom>
            <a:avLst/>
            <a:gdLst/>
            <a:ahLst/>
            <a:cxnLst/>
            <a:rect r="r" b="b" t="t" l="l"/>
            <a:pathLst>
              <a:path h="6179270" w="7237798">
                <a:moveTo>
                  <a:pt x="0" y="0"/>
                </a:moveTo>
                <a:lnTo>
                  <a:pt x="7237798" y="0"/>
                </a:lnTo>
                <a:lnTo>
                  <a:pt x="7237798" y="6179270"/>
                </a:lnTo>
                <a:lnTo>
                  <a:pt x="0" y="6179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18726" y="-4188897"/>
            <a:ext cx="9404563" cy="940456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718384" y="4142171"/>
            <a:ext cx="7868699" cy="786869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47727" y="513385"/>
            <a:ext cx="1094724" cy="1030630"/>
            <a:chOff x="0" y="0"/>
            <a:chExt cx="863347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347" cy="812800"/>
            </a:xfrm>
            <a:custGeom>
              <a:avLst/>
              <a:gdLst/>
              <a:ahLst/>
              <a:cxnLst/>
              <a:rect r="r" b="b" t="t" l="l"/>
              <a:pathLst>
                <a:path h="812800" w="863347">
                  <a:moveTo>
                    <a:pt x="431673" y="0"/>
                  </a:moveTo>
                  <a:cubicBezTo>
                    <a:pt x="193267" y="0"/>
                    <a:pt x="0" y="181951"/>
                    <a:pt x="0" y="406400"/>
                  </a:cubicBezTo>
                  <a:cubicBezTo>
                    <a:pt x="0" y="630849"/>
                    <a:pt x="193267" y="812800"/>
                    <a:pt x="431673" y="812800"/>
                  </a:cubicBezTo>
                  <a:cubicBezTo>
                    <a:pt x="670080" y="812800"/>
                    <a:pt x="863347" y="630849"/>
                    <a:pt x="863347" y="406400"/>
                  </a:cubicBezTo>
                  <a:cubicBezTo>
                    <a:pt x="863347" y="181951"/>
                    <a:pt x="670080" y="0"/>
                    <a:pt x="43167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80939" y="38100"/>
              <a:ext cx="701469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221727" y="9258300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95639" y="3037293"/>
            <a:ext cx="3097747" cy="2817448"/>
          </a:xfrm>
          <a:custGeom>
            <a:avLst/>
            <a:gdLst/>
            <a:ahLst/>
            <a:cxnLst/>
            <a:rect r="r" b="b" t="t" l="l"/>
            <a:pathLst>
              <a:path h="2817448" w="3097747">
                <a:moveTo>
                  <a:pt x="0" y="0"/>
                </a:moveTo>
                <a:lnTo>
                  <a:pt x="3097747" y="0"/>
                </a:lnTo>
                <a:lnTo>
                  <a:pt x="3097747" y="2817448"/>
                </a:lnTo>
                <a:lnTo>
                  <a:pt x="0" y="2817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3228" t="-43502" r="-141593" b="-8212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91288" y="5920685"/>
            <a:ext cx="2911882" cy="1548873"/>
          </a:xfrm>
          <a:custGeom>
            <a:avLst/>
            <a:gdLst/>
            <a:ahLst/>
            <a:cxnLst/>
            <a:rect r="r" b="b" t="t" l="l"/>
            <a:pathLst>
              <a:path h="1548873" w="2911882">
                <a:moveTo>
                  <a:pt x="0" y="0"/>
                </a:moveTo>
                <a:lnTo>
                  <a:pt x="2911882" y="0"/>
                </a:lnTo>
                <a:lnTo>
                  <a:pt x="2911882" y="1548873"/>
                </a:lnTo>
                <a:lnTo>
                  <a:pt x="0" y="15488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6838" t="-65132" r="-161269" b="-24529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05750" y="7905071"/>
            <a:ext cx="4142331" cy="2253915"/>
          </a:xfrm>
          <a:custGeom>
            <a:avLst/>
            <a:gdLst/>
            <a:ahLst/>
            <a:cxnLst/>
            <a:rect r="r" b="b" t="t" l="l"/>
            <a:pathLst>
              <a:path h="2253915" w="4142331">
                <a:moveTo>
                  <a:pt x="0" y="0"/>
                </a:moveTo>
                <a:lnTo>
                  <a:pt x="4142332" y="0"/>
                </a:lnTo>
                <a:lnTo>
                  <a:pt x="4142332" y="2253915"/>
                </a:lnTo>
                <a:lnTo>
                  <a:pt x="0" y="22539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7725" t="-52907" r="-85098" b="-12913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641033" y="2680172"/>
            <a:ext cx="4568748" cy="1461999"/>
          </a:xfrm>
          <a:custGeom>
            <a:avLst/>
            <a:gdLst/>
            <a:ahLst/>
            <a:cxnLst/>
            <a:rect r="r" b="b" t="t" l="l"/>
            <a:pathLst>
              <a:path h="1461999" w="4568748">
                <a:moveTo>
                  <a:pt x="0" y="0"/>
                </a:moveTo>
                <a:lnTo>
                  <a:pt x="4568748" y="0"/>
                </a:lnTo>
                <a:lnTo>
                  <a:pt x="4568748" y="1461999"/>
                </a:lnTo>
                <a:lnTo>
                  <a:pt x="0" y="14619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0871" t="-94065" r="-66489" b="-240746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82593" y="642315"/>
            <a:ext cx="8513587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2. Inferensi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Inferensi dilakukan dengan mengaplikasikan aturan fuzzy menggunakan operator logika AND (min).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Aturan :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647061" y="4499457"/>
            <a:ext cx="7696056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Hasil Akhir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Tingkat Kelayakan Kredit adalah 6.2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(antara "Layak" dan "Sangat Layak").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491288" y="7425645"/>
            <a:ext cx="8513587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3. Defuzzifikasi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05236" y="-4087429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3170" y="-324529"/>
            <a:ext cx="7237798" cy="6179270"/>
          </a:xfrm>
          <a:custGeom>
            <a:avLst/>
            <a:gdLst/>
            <a:ahLst/>
            <a:cxnLst/>
            <a:rect r="r" b="b" t="t" l="l"/>
            <a:pathLst>
              <a:path h="6179270" w="7237798">
                <a:moveTo>
                  <a:pt x="0" y="0"/>
                </a:moveTo>
                <a:lnTo>
                  <a:pt x="7237798" y="0"/>
                </a:lnTo>
                <a:lnTo>
                  <a:pt x="7237798" y="6179270"/>
                </a:lnTo>
                <a:lnTo>
                  <a:pt x="0" y="6179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18726" y="-4188897"/>
            <a:ext cx="9404563" cy="940456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718384" y="4142171"/>
            <a:ext cx="7868699" cy="786869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47727" y="513385"/>
            <a:ext cx="1094724" cy="1030630"/>
            <a:chOff x="0" y="0"/>
            <a:chExt cx="863347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347" cy="812800"/>
            </a:xfrm>
            <a:custGeom>
              <a:avLst/>
              <a:gdLst/>
              <a:ahLst/>
              <a:cxnLst/>
              <a:rect r="r" b="b" t="t" l="l"/>
              <a:pathLst>
                <a:path h="812800" w="863347">
                  <a:moveTo>
                    <a:pt x="431673" y="0"/>
                  </a:moveTo>
                  <a:cubicBezTo>
                    <a:pt x="193267" y="0"/>
                    <a:pt x="0" y="181951"/>
                    <a:pt x="0" y="406400"/>
                  </a:cubicBezTo>
                  <a:cubicBezTo>
                    <a:pt x="0" y="630849"/>
                    <a:pt x="193267" y="812800"/>
                    <a:pt x="431673" y="812800"/>
                  </a:cubicBezTo>
                  <a:cubicBezTo>
                    <a:pt x="670080" y="812800"/>
                    <a:pt x="863347" y="630849"/>
                    <a:pt x="863347" y="406400"/>
                  </a:cubicBezTo>
                  <a:cubicBezTo>
                    <a:pt x="863347" y="181951"/>
                    <a:pt x="670080" y="0"/>
                    <a:pt x="43167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80939" y="38100"/>
              <a:ext cx="701469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221727" y="9258300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8617" y="239711"/>
            <a:ext cx="7462288" cy="4203248"/>
          </a:xfrm>
          <a:custGeom>
            <a:avLst/>
            <a:gdLst/>
            <a:ahLst/>
            <a:cxnLst/>
            <a:rect r="r" b="b" t="t" l="l"/>
            <a:pathLst>
              <a:path h="4203248" w="7462288">
                <a:moveTo>
                  <a:pt x="0" y="0"/>
                </a:moveTo>
                <a:lnTo>
                  <a:pt x="7462288" y="0"/>
                </a:lnTo>
                <a:lnTo>
                  <a:pt x="7462288" y="4203248"/>
                </a:lnTo>
                <a:lnTo>
                  <a:pt x="0" y="4203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478" t="-31957" r="-6966" b="-1928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04687" y="4442959"/>
            <a:ext cx="7116217" cy="4075217"/>
          </a:xfrm>
          <a:custGeom>
            <a:avLst/>
            <a:gdLst/>
            <a:ahLst/>
            <a:cxnLst/>
            <a:rect r="r" b="b" t="t" l="l"/>
            <a:pathLst>
              <a:path h="4075217" w="7116217">
                <a:moveTo>
                  <a:pt x="0" y="0"/>
                </a:moveTo>
                <a:lnTo>
                  <a:pt x="7116218" y="0"/>
                </a:lnTo>
                <a:lnTo>
                  <a:pt x="7116218" y="4075217"/>
                </a:lnTo>
                <a:lnTo>
                  <a:pt x="0" y="4075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8355" t="-35495" r="-2029" b="-1222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979073" y="395798"/>
            <a:ext cx="4758775" cy="3113454"/>
          </a:xfrm>
          <a:custGeom>
            <a:avLst/>
            <a:gdLst/>
            <a:ahLst/>
            <a:cxnLst/>
            <a:rect r="r" b="b" t="t" l="l"/>
            <a:pathLst>
              <a:path h="3113454" w="4758775">
                <a:moveTo>
                  <a:pt x="0" y="0"/>
                </a:moveTo>
                <a:lnTo>
                  <a:pt x="4758775" y="0"/>
                </a:lnTo>
                <a:lnTo>
                  <a:pt x="4758775" y="3113454"/>
                </a:lnTo>
                <a:lnTo>
                  <a:pt x="0" y="31134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5588" t="-55407" r="-31773" b="-14275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947727" y="3429833"/>
            <a:ext cx="4819692" cy="3170850"/>
          </a:xfrm>
          <a:custGeom>
            <a:avLst/>
            <a:gdLst/>
            <a:ahLst/>
            <a:cxnLst/>
            <a:rect r="r" b="b" t="t" l="l"/>
            <a:pathLst>
              <a:path h="3170850" w="4819692">
                <a:moveTo>
                  <a:pt x="0" y="0"/>
                </a:moveTo>
                <a:lnTo>
                  <a:pt x="4819692" y="0"/>
                </a:lnTo>
                <a:lnTo>
                  <a:pt x="4819692" y="3170850"/>
                </a:lnTo>
                <a:lnTo>
                  <a:pt x="0" y="3170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3845" t="-52921" r="-31438" b="-14046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820905" y="6480567"/>
            <a:ext cx="5516904" cy="3401198"/>
          </a:xfrm>
          <a:custGeom>
            <a:avLst/>
            <a:gdLst/>
            <a:ahLst/>
            <a:cxnLst/>
            <a:rect r="r" b="b" t="t" l="l"/>
            <a:pathLst>
              <a:path h="3401198" w="5516904">
                <a:moveTo>
                  <a:pt x="0" y="0"/>
                </a:moveTo>
                <a:lnTo>
                  <a:pt x="5516904" y="0"/>
                </a:lnTo>
                <a:lnTo>
                  <a:pt x="5516904" y="3401199"/>
                </a:lnTo>
                <a:lnTo>
                  <a:pt x="0" y="34011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9663" t="-42639" r="-30453" b="-21699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47727" y="-107750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95356" y="1408461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090076" y="-1664988"/>
            <a:ext cx="9404563" cy="940456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718384" y="4142171"/>
            <a:ext cx="7868699" cy="786869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47727" y="513385"/>
            <a:ext cx="1094724" cy="1030630"/>
            <a:chOff x="0" y="0"/>
            <a:chExt cx="863347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347" cy="812800"/>
            </a:xfrm>
            <a:custGeom>
              <a:avLst/>
              <a:gdLst/>
              <a:ahLst/>
              <a:cxnLst/>
              <a:rect r="r" b="b" t="t" l="l"/>
              <a:pathLst>
                <a:path h="812800" w="863347">
                  <a:moveTo>
                    <a:pt x="431673" y="0"/>
                  </a:moveTo>
                  <a:cubicBezTo>
                    <a:pt x="193267" y="0"/>
                    <a:pt x="0" y="181951"/>
                    <a:pt x="0" y="406400"/>
                  </a:cubicBezTo>
                  <a:cubicBezTo>
                    <a:pt x="0" y="630849"/>
                    <a:pt x="193267" y="812800"/>
                    <a:pt x="431673" y="812800"/>
                  </a:cubicBezTo>
                  <a:cubicBezTo>
                    <a:pt x="670080" y="812800"/>
                    <a:pt x="863347" y="630849"/>
                    <a:pt x="863347" y="406400"/>
                  </a:cubicBezTo>
                  <a:cubicBezTo>
                    <a:pt x="863347" y="181951"/>
                    <a:pt x="670080" y="0"/>
                    <a:pt x="43167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80939" y="38100"/>
              <a:ext cx="701469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221727" y="9258300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41033" y="262321"/>
            <a:ext cx="2680332" cy="1827499"/>
          </a:xfrm>
          <a:custGeom>
            <a:avLst/>
            <a:gdLst/>
            <a:ahLst/>
            <a:cxnLst/>
            <a:rect r="r" b="b" t="t" l="l"/>
            <a:pathLst>
              <a:path h="1827499" w="2680332">
                <a:moveTo>
                  <a:pt x="0" y="0"/>
                </a:moveTo>
                <a:lnTo>
                  <a:pt x="2680332" y="0"/>
                </a:lnTo>
                <a:lnTo>
                  <a:pt x="2680332" y="1827499"/>
                </a:lnTo>
                <a:lnTo>
                  <a:pt x="0" y="1827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0121" t="-125252" r="-181515" b="-12259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684764" y="4142171"/>
            <a:ext cx="2741249" cy="2071166"/>
          </a:xfrm>
          <a:custGeom>
            <a:avLst/>
            <a:gdLst/>
            <a:ahLst/>
            <a:cxnLst/>
            <a:rect r="r" b="b" t="t" l="l"/>
            <a:pathLst>
              <a:path h="2071166" w="2741249">
                <a:moveTo>
                  <a:pt x="0" y="0"/>
                </a:moveTo>
                <a:lnTo>
                  <a:pt x="2741249" y="0"/>
                </a:lnTo>
                <a:lnTo>
                  <a:pt x="2741249" y="2071166"/>
                </a:lnTo>
                <a:lnTo>
                  <a:pt x="0" y="20711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7007" t="-81105" r="-175259" b="-125821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41033" y="8261212"/>
            <a:ext cx="2251833" cy="1695200"/>
          </a:xfrm>
          <a:custGeom>
            <a:avLst/>
            <a:gdLst/>
            <a:ahLst/>
            <a:cxnLst/>
            <a:rect r="r" b="b" t="t" l="l"/>
            <a:pathLst>
              <a:path h="1695200" w="2251833">
                <a:moveTo>
                  <a:pt x="0" y="0"/>
                </a:moveTo>
                <a:lnTo>
                  <a:pt x="2251834" y="0"/>
                </a:lnTo>
                <a:lnTo>
                  <a:pt x="2251834" y="1695200"/>
                </a:lnTo>
                <a:lnTo>
                  <a:pt x="0" y="1695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7423" t="-83808" r="-179476" b="-127699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76294" y="205171"/>
            <a:ext cx="7696056" cy="963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Mari kita lakukan perhitungan manual sistem fuzzy ini secara bertahap untuk membantu memahami prosesnya. Kita akan menggunakan metode fuzzifikasi, inferensi, dan defuzzifikasi.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Input :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Pendapatan = 7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Huta</a:t>
            </a: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ng = 3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</a:t>
            </a: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iwayat Kredit = 8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1. Fuzzifikasi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Pada langkah ini, kita menghitung derajat keanggotaan (μ) dari setiap input terhadap himpunan fuzzy.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Pendapatan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Fungsi keanggotaan :</a:t>
            </a:r>
          </a:p>
          <a:p>
            <a:pPr algn="l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Rendah: [0, 0, 5]</a:t>
            </a:r>
          </a:p>
          <a:p>
            <a:pPr algn="l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Sedang: [0, 5, 10]</a:t>
            </a:r>
          </a:p>
          <a:p>
            <a:pPr algn="l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Tinggi: [5, 10, 10]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Untuk Pendapatan = 7 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641033" y="2032670"/>
            <a:ext cx="7696056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Hutang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Fungsi keanggotaan: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Rendah: [0, 0, 5]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Sedang: [0, 5, 10]</a:t>
            </a:r>
          </a:p>
          <a:p>
            <a:pPr algn="l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Tinggi: [5, 10, 10]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684764" y="6156187"/>
            <a:ext cx="7696056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Riwayat Kredit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Fungsi keanggotaan: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Buruk: [0, 0, 5]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Cukup</a:t>
            </a: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 [0, 5, 10]</a:t>
            </a:r>
          </a:p>
          <a:p>
            <a:pPr algn="l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</a:t>
            </a: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ik: [5, 10, 10]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05236" y="-4087429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3170" y="-324529"/>
            <a:ext cx="7237798" cy="6179270"/>
          </a:xfrm>
          <a:custGeom>
            <a:avLst/>
            <a:gdLst/>
            <a:ahLst/>
            <a:cxnLst/>
            <a:rect r="r" b="b" t="t" l="l"/>
            <a:pathLst>
              <a:path h="6179270" w="7237798">
                <a:moveTo>
                  <a:pt x="0" y="0"/>
                </a:moveTo>
                <a:lnTo>
                  <a:pt x="7237798" y="0"/>
                </a:lnTo>
                <a:lnTo>
                  <a:pt x="7237798" y="6179270"/>
                </a:lnTo>
                <a:lnTo>
                  <a:pt x="0" y="6179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18726" y="-4188897"/>
            <a:ext cx="9404563" cy="940456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718384" y="4142171"/>
            <a:ext cx="7868699" cy="786869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47727" y="513385"/>
            <a:ext cx="1094724" cy="1030630"/>
            <a:chOff x="0" y="0"/>
            <a:chExt cx="863347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347" cy="812800"/>
            </a:xfrm>
            <a:custGeom>
              <a:avLst/>
              <a:gdLst/>
              <a:ahLst/>
              <a:cxnLst/>
              <a:rect r="r" b="b" t="t" l="l"/>
              <a:pathLst>
                <a:path h="812800" w="863347">
                  <a:moveTo>
                    <a:pt x="431673" y="0"/>
                  </a:moveTo>
                  <a:cubicBezTo>
                    <a:pt x="193267" y="0"/>
                    <a:pt x="0" y="181951"/>
                    <a:pt x="0" y="406400"/>
                  </a:cubicBezTo>
                  <a:cubicBezTo>
                    <a:pt x="0" y="630849"/>
                    <a:pt x="193267" y="812800"/>
                    <a:pt x="431673" y="812800"/>
                  </a:cubicBezTo>
                  <a:cubicBezTo>
                    <a:pt x="670080" y="812800"/>
                    <a:pt x="863347" y="630849"/>
                    <a:pt x="863347" y="406400"/>
                  </a:cubicBezTo>
                  <a:cubicBezTo>
                    <a:pt x="863347" y="181951"/>
                    <a:pt x="670080" y="0"/>
                    <a:pt x="43167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80939" y="38100"/>
              <a:ext cx="701469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221727" y="9258300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82593" y="2158585"/>
            <a:ext cx="3654998" cy="2984915"/>
          </a:xfrm>
          <a:custGeom>
            <a:avLst/>
            <a:gdLst/>
            <a:ahLst/>
            <a:cxnLst/>
            <a:rect r="r" b="b" t="t" l="l"/>
            <a:pathLst>
              <a:path h="2984915" w="3654998">
                <a:moveTo>
                  <a:pt x="0" y="0"/>
                </a:moveTo>
                <a:lnTo>
                  <a:pt x="3654998" y="0"/>
                </a:lnTo>
                <a:lnTo>
                  <a:pt x="3654998" y="2984915"/>
                </a:lnTo>
                <a:lnTo>
                  <a:pt x="0" y="2984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1088" t="-45052" r="-108111" b="-6791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96893" y="5239233"/>
            <a:ext cx="2406207" cy="1522916"/>
          </a:xfrm>
          <a:custGeom>
            <a:avLst/>
            <a:gdLst/>
            <a:ahLst/>
            <a:cxnLst/>
            <a:rect r="r" b="b" t="t" l="l"/>
            <a:pathLst>
              <a:path h="1522916" w="2406207">
                <a:moveTo>
                  <a:pt x="0" y="0"/>
                </a:moveTo>
                <a:lnTo>
                  <a:pt x="2406207" y="0"/>
                </a:lnTo>
                <a:lnTo>
                  <a:pt x="2406207" y="1522915"/>
                </a:lnTo>
                <a:lnTo>
                  <a:pt x="0" y="15229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8615" t="-78303" r="-211055" b="-239117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18563" y="7377015"/>
            <a:ext cx="4203248" cy="2261046"/>
          </a:xfrm>
          <a:custGeom>
            <a:avLst/>
            <a:gdLst/>
            <a:ahLst/>
            <a:cxnLst/>
            <a:rect r="r" b="b" t="t" l="l"/>
            <a:pathLst>
              <a:path h="2261046" w="4203248">
                <a:moveTo>
                  <a:pt x="0" y="0"/>
                </a:moveTo>
                <a:lnTo>
                  <a:pt x="4203248" y="0"/>
                </a:lnTo>
                <a:lnTo>
                  <a:pt x="4203248" y="2261046"/>
                </a:lnTo>
                <a:lnTo>
                  <a:pt x="0" y="226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9352" t="-74294" r="-79517" b="-106857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903100" y="8382139"/>
            <a:ext cx="3045832" cy="1066041"/>
          </a:xfrm>
          <a:custGeom>
            <a:avLst/>
            <a:gdLst/>
            <a:ahLst/>
            <a:cxnLst/>
            <a:rect r="r" b="b" t="t" l="l"/>
            <a:pathLst>
              <a:path h="1066041" w="3045832">
                <a:moveTo>
                  <a:pt x="0" y="0"/>
                </a:moveTo>
                <a:lnTo>
                  <a:pt x="3045832" y="0"/>
                </a:lnTo>
                <a:lnTo>
                  <a:pt x="3045832" y="1066041"/>
                </a:lnTo>
                <a:lnTo>
                  <a:pt x="0" y="10660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7306" t="-174718" r="-83733" b="-321595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82593" y="642315"/>
            <a:ext cx="8513587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2. Inferensi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Inferensi dilakukan dengan mengaplikasikan aturan fuzzy menggunakan operator logika AND (min).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009180" y="8019371"/>
            <a:ext cx="7696056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Hasil Akhir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Tingkat Kelayakan Kredit adalah 6.5, berada di antara "Layak" dan "Sangat Layak"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382593" y="6800248"/>
            <a:ext cx="233759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3. Defuzzifikasi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05236" y="-4087429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3170" y="-324529"/>
            <a:ext cx="7237798" cy="6179270"/>
          </a:xfrm>
          <a:custGeom>
            <a:avLst/>
            <a:gdLst/>
            <a:ahLst/>
            <a:cxnLst/>
            <a:rect r="r" b="b" t="t" l="l"/>
            <a:pathLst>
              <a:path h="6179270" w="7237798">
                <a:moveTo>
                  <a:pt x="0" y="0"/>
                </a:moveTo>
                <a:lnTo>
                  <a:pt x="7237798" y="0"/>
                </a:lnTo>
                <a:lnTo>
                  <a:pt x="7237798" y="6179270"/>
                </a:lnTo>
                <a:lnTo>
                  <a:pt x="0" y="6179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18726" y="-4188897"/>
            <a:ext cx="9404563" cy="940456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718384" y="4142171"/>
            <a:ext cx="7868699" cy="786869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47727" y="513385"/>
            <a:ext cx="1094724" cy="1030630"/>
            <a:chOff x="0" y="0"/>
            <a:chExt cx="863347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347" cy="812800"/>
            </a:xfrm>
            <a:custGeom>
              <a:avLst/>
              <a:gdLst/>
              <a:ahLst/>
              <a:cxnLst/>
              <a:rect r="r" b="b" t="t" l="l"/>
              <a:pathLst>
                <a:path h="812800" w="863347">
                  <a:moveTo>
                    <a:pt x="431673" y="0"/>
                  </a:moveTo>
                  <a:cubicBezTo>
                    <a:pt x="193267" y="0"/>
                    <a:pt x="0" y="181951"/>
                    <a:pt x="0" y="406400"/>
                  </a:cubicBezTo>
                  <a:cubicBezTo>
                    <a:pt x="0" y="630849"/>
                    <a:pt x="193267" y="812800"/>
                    <a:pt x="431673" y="812800"/>
                  </a:cubicBezTo>
                  <a:cubicBezTo>
                    <a:pt x="670080" y="812800"/>
                    <a:pt x="863347" y="630849"/>
                    <a:pt x="863347" y="406400"/>
                  </a:cubicBezTo>
                  <a:cubicBezTo>
                    <a:pt x="863347" y="181951"/>
                    <a:pt x="670080" y="0"/>
                    <a:pt x="43167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80939" y="38100"/>
              <a:ext cx="701469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221727" y="9258300"/>
            <a:ext cx="663074" cy="379761"/>
          </a:xfrm>
          <a:custGeom>
            <a:avLst/>
            <a:gdLst/>
            <a:ahLst/>
            <a:cxnLst/>
            <a:rect r="r" b="b" t="t" l="l"/>
            <a:pathLst>
              <a:path h="379761" w="663074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61458" y="513385"/>
            <a:ext cx="7523204" cy="4385998"/>
          </a:xfrm>
          <a:custGeom>
            <a:avLst/>
            <a:gdLst/>
            <a:ahLst/>
            <a:cxnLst/>
            <a:rect r="r" b="b" t="t" l="l"/>
            <a:pathLst>
              <a:path h="4385998" w="7523204">
                <a:moveTo>
                  <a:pt x="0" y="0"/>
                </a:moveTo>
                <a:lnTo>
                  <a:pt x="7523204" y="0"/>
                </a:lnTo>
                <a:lnTo>
                  <a:pt x="7523204" y="4385998"/>
                </a:lnTo>
                <a:lnTo>
                  <a:pt x="0" y="4385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039" t="-36910" r="-7179" b="-802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1458" y="5001266"/>
            <a:ext cx="7584121" cy="4446914"/>
          </a:xfrm>
          <a:custGeom>
            <a:avLst/>
            <a:gdLst/>
            <a:ahLst/>
            <a:cxnLst/>
            <a:rect r="r" b="b" t="t" l="l"/>
            <a:pathLst>
              <a:path h="4446914" w="7584121">
                <a:moveTo>
                  <a:pt x="0" y="0"/>
                </a:moveTo>
                <a:lnTo>
                  <a:pt x="7584121" y="0"/>
                </a:lnTo>
                <a:lnTo>
                  <a:pt x="7584121" y="4446914"/>
                </a:lnTo>
                <a:lnTo>
                  <a:pt x="0" y="44469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898" t="-35035" r="-5113" b="-7916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18697" y="513385"/>
            <a:ext cx="4525156" cy="3359996"/>
          </a:xfrm>
          <a:custGeom>
            <a:avLst/>
            <a:gdLst/>
            <a:ahLst/>
            <a:cxnLst/>
            <a:rect r="r" b="b" t="t" l="l"/>
            <a:pathLst>
              <a:path h="3359996" w="4525156">
                <a:moveTo>
                  <a:pt x="0" y="0"/>
                </a:moveTo>
                <a:lnTo>
                  <a:pt x="4525157" y="0"/>
                </a:lnTo>
                <a:lnTo>
                  <a:pt x="4525157" y="3359996"/>
                </a:lnTo>
                <a:lnTo>
                  <a:pt x="0" y="33599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5632" t="-42057" r="-46547" b="-26256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495089" y="513385"/>
            <a:ext cx="4486474" cy="3351342"/>
          </a:xfrm>
          <a:custGeom>
            <a:avLst/>
            <a:gdLst/>
            <a:ahLst/>
            <a:cxnLst/>
            <a:rect r="r" b="b" t="t" l="l"/>
            <a:pathLst>
              <a:path h="3351342" w="4486474">
                <a:moveTo>
                  <a:pt x="0" y="0"/>
                </a:moveTo>
                <a:lnTo>
                  <a:pt x="4486474" y="0"/>
                </a:lnTo>
                <a:lnTo>
                  <a:pt x="4486474" y="3351342"/>
                </a:lnTo>
                <a:lnTo>
                  <a:pt x="0" y="33513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4281" t="-44208" r="-49237" b="-24106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635097" y="4223632"/>
            <a:ext cx="4508757" cy="3262218"/>
          </a:xfrm>
          <a:custGeom>
            <a:avLst/>
            <a:gdLst/>
            <a:ahLst/>
            <a:cxnLst/>
            <a:rect r="r" b="b" t="t" l="l"/>
            <a:pathLst>
              <a:path h="3262218" w="4508757">
                <a:moveTo>
                  <a:pt x="0" y="0"/>
                </a:moveTo>
                <a:lnTo>
                  <a:pt x="4508757" y="0"/>
                </a:lnTo>
                <a:lnTo>
                  <a:pt x="4508757" y="3262218"/>
                </a:lnTo>
                <a:lnTo>
                  <a:pt x="0" y="32622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3709" t="-45380" r="-44549" b="-24302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496279" y="4344949"/>
            <a:ext cx="4485285" cy="3126884"/>
          </a:xfrm>
          <a:custGeom>
            <a:avLst/>
            <a:gdLst/>
            <a:ahLst/>
            <a:cxnLst/>
            <a:rect r="r" b="b" t="t" l="l"/>
            <a:pathLst>
              <a:path h="3126884" w="4485285">
                <a:moveTo>
                  <a:pt x="0" y="0"/>
                </a:moveTo>
                <a:lnTo>
                  <a:pt x="4485284" y="0"/>
                </a:lnTo>
                <a:lnTo>
                  <a:pt x="4485284" y="3126884"/>
                </a:lnTo>
                <a:lnTo>
                  <a:pt x="0" y="31268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318" t="-55588" r="-42704" b="-15485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3977" y="527163"/>
            <a:ext cx="9404563" cy="94045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247" y="3686394"/>
            <a:ext cx="9047753" cy="3086100"/>
            <a:chOff x="0" y="0"/>
            <a:chExt cx="238294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2947" cy="812800"/>
            </a:xfrm>
            <a:custGeom>
              <a:avLst/>
              <a:gdLst/>
              <a:ahLst/>
              <a:cxnLst/>
              <a:rect r="r" b="b" t="t" l="l"/>
              <a:pathLst>
                <a:path h="812800" w="2382947">
                  <a:moveTo>
                    <a:pt x="0" y="0"/>
                  </a:moveTo>
                  <a:lnTo>
                    <a:pt x="2382947" y="0"/>
                  </a:lnTo>
                  <a:lnTo>
                    <a:pt x="238294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F237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8294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6888543" y="3686394"/>
            <a:ext cx="9047753" cy="3086100"/>
            <a:chOff x="0" y="0"/>
            <a:chExt cx="2382947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82947" cy="812800"/>
            </a:xfrm>
            <a:custGeom>
              <a:avLst/>
              <a:gdLst/>
              <a:ahLst/>
              <a:cxnLst/>
              <a:rect r="r" b="b" t="t" l="l"/>
              <a:pathLst>
                <a:path h="812800" w="2382947">
                  <a:moveTo>
                    <a:pt x="0" y="0"/>
                  </a:moveTo>
                  <a:lnTo>
                    <a:pt x="2382947" y="0"/>
                  </a:lnTo>
                  <a:lnTo>
                    <a:pt x="238294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E1F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38294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3995708"/>
            <a:ext cx="625060" cy="625060"/>
          </a:xfrm>
          <a:custGeom>
            <a:avLst/>
            <a:gdLst/>
            <a:ahLst/>
            <a:cxnLst/>
            <a:rect r="r" b="b" t="t" l="l"/>
            <a:pathLst>
              <a:path h="625060" w="625060">
                <a:moveTo>
                  <a:pt x="0" y="0"/>
                </a:moveTo>
                <a:lnTo>
                  <a:pt x="625060" y="0"/>
                </a:lnTo>
                <a:lnTo>
                  <a:pt x="625060" y="625061"/>
                </a:lnTo>
                <a:lnTo>
                  <a:pt x="0" y="625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5837249"/>
            <a:ext cx="625060" cy="625060"/>
          </a:xfrm>
          <a:custGeom>
            <a:avLst/>
            <a:gdLst/>
            <a:ahLst/>
            <a:cxnLst/>
            <a:rect r="r" b="b" t="t" l="l"/>
            <a:pathLst>
              <a:path h="625060" w="625060">
                <a:moveTo>
                  <a:pt x="0" y="0"/>
                </a:moveTo>
                <a:lnTo>
                  <a:pt x="625060" y="0"/>
                </a:lnTo>
                <a:lnTo>
                  <a:pt x="625060" y="625061"/>
                </a:lnTo>
                <a:lnTo>
                  <a:pt x="0" y="625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4916914"/>
            <a:ext cx="625060" cy="625060"/>
          </a:xfrm>
          <a:custGeom>
            <a:avLst/>
            <a:gdLst/>
            <a:ahLst/>
            <a:cxnLst/>
            <a:rect r="r" b="b" t="t" l="l"/>
            <a:pathLst>
              <a:path h="625060" w="625060">
                <a:moveTo>
                  <a:pt x="0" y="0"/>
                </a:moveTo>
                <a:lnTo>
                  <a:pt x="625060" y="0"/>
                </a:lnTo>
                <a:lnTo>
                  <a:pt x="625060" y="625060"/>
                </a:lnTo>
                <a:lnTo>
                  <a:pt x="0" y="625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607700" y="-514350"/>
            <a:ext cx="9450794" cy="11449207"/>
            <a:chOff x="0" y="0"/>
            <a:chExt cx="2489098" cy="30154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89098" cy="3015429"/>
            </a:xfrm>
            <a:custGeom>
              <a:avLst/>
              <a:gdLst/>
              <a:ahLst/>
              <a:cxnLst/>
              <a:rect r="r" b="b" t="t" l="l"/>
              <a:pathLst>
                <a:path h="3015429" w="2489098">
                  <a:moveTo>
                    <a:pt x="0" y="0"/>
                  </a:moveTo>
                  <a:lnTo>
                    <a:pt x="2489098" y="0"/>
                  </a:lnTo>
                  <a:lnTo>
                    <a:pt x="2489098" y="3015429"/>
                  </a:lnTo>
                  <a:lnTo>
                    <a:pt x="0" y="3015429"/>
                  </a:lnTo>
                  <a:close/>
                </a:path>
              </a:pathLst>
            </a:custGeom>
            <a:solidFill>
              <a:srgbClr val="D1E1F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489098" cy="3053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704278" y="3558483"/>
            <a:ext cx="6968511" cy="167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54"/>
              </a:lnSpc>
            </a:pPr>
            <a:r>
              <a:rPr lang="en-US" sz="12147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THANK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04278" y="5218860"/>
            <a:ext cx="6968511" cy="1681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59"/>
              </a:lnSpc>
            </a:pPr>
            <a:r>
              <a:rPr lang="en-US" sz="12247">
                <a:solidFill>
                  <a:srgbClr val="D1E1FB"/>
                </a:solidFill>
                <a:latin typeface="Anton"/>
                <a:ea typeface="Anton"/>
                <a:cs typeface="Anton"/>
                <a:sym typeface="Anton"/>
              </a:rPr>
              <a:t>YOU!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24325" y="4082813"/>
            <a:ext cx="3209838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+62 857-1531-4099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24325" y="4891099"/>
            <a:ext cx="6419675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u="sng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8" tooltip="https://github.com/zakirawau/Zakira-Zahra-Aulia_UAS-2_Kecerdasan-Buatan"/>
              </a:rPr>
              <a:t>https://github.com/zakirawau/Zakira-Zahra-Aulia_UAS-2_Kecerdasan-Buatan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24325" y="5917360"/>
            <a:ext cx="4797138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zakirazahraaulia@gmail.com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DAGbHx5YXPc</dc:identifier>
  <dcterms:modified xsi:type="dcterms:W3CDTF">2011-08-01T06:04:30Z</dcterms:modified>
  <cp:revision>1</cp:revision>
  <dc:title>Blue Pink Minimalist Modern Digital Evolution Computer Presentation</dc:title>
</cp:coreProperties>
</file>